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  <p:sldId id="266" r:id="rId5"/>
    <p:sldId id="267" r:id="rId6"/>
    <p:sldId id="265" r:id="rId7"/>
    <p:sldId id="263" r:id="rId8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69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216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4EA4C-EE61-4117-9B55-0A9CC3F33323}" type="datetimeFigureOut">
              <a:rPr lang="en-US" smtClean="0"/>
              <a:t>1/13/25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2E2E-14D7-45B0-B95D-516899521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8632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4EA4C-EE61-4117-9B55-0A9CC3F33323}" type="datetimeFigureOut">
              <a:rPr lang="en-US" smtClean="0"/>
              <a:t>1/13/25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2E2E-14D7-45B0-B95D-516899521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59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4EA4C-EE61-4117-9B55-0A9CC3F33323}" type="datetimeFigureOut">
              <a:rPr lang="en-US" smtClean="0"/>
              <a:t>1/13/25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2E2E-14D7-45B0-B95D-516899521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321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4EA4C-EE61-4117-9B55-0A9CC3F33323}" type="datetimeFigureOut">
              <a:rPr lang="en-US" smtClean="0"/>
              <a:t>1/13/25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2E2E-14D7-45B0-B95D-516899521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56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4EA4C-EE61-4117-9B55-0A9CC3F33323}" type="datetimeFigureOut">
              <a:rPr lang="en-US" smtClean="0"/>
              <a:t>1/13/25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2E2E-14D7-45B0-B95D-516899521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7056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4EA4C-EE61-4117-9B55-0A9CC3F33323}" type="datetimeFigureOut">
              <a:rPr lang="en-US" smtClean="0"/>
              <a:t>1/13/25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2E2E-14D7-45B0-B95D-516899521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975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4EA4C-EE61-4117-9B55-0A9CC3F33323}" type="datetimeFigureOut">
              <a:rPr lang="en-US" smtClean="0"/>
              <a:t>1/13/25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2E2E-14D7-45B0-B95D-516899521B7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829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4EA4C-EE61-4117-9B55-0A9CC3F33323}" type="datetimeFigureOut">
              <a:rPr lang="en-US" smtClean="0"/>
              <a:t>1/13/25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2E2E-14D7-45B0-B95D-516899521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042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4EA4C-EE61-4117-9B55-0A9CC3F33323}" type="datetimeFigureOut">
              <a:rPr lang="en-US" smtClean="0"/>
              <a:t>1/13/25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2E2E-14D7-45B0-B95D-516899521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56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4EA4C-EE61-4117-9B55-0A9CC3F33323}" type="datetimeFigureOut">
              <a:rPr lang="en-US" smtClean="0"/>
              <a:t>1/13/25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2E2E-14D7-45B0-B95D-516899521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932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8E84EA4C-EE61-4117-9B55-0A9CC3F33323}" type="datetimeFigureOut">
              <a:rPr lang="en-US" smtClean="0"/>
              <a:t>1/13/25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2E2E-14D7-45B0-B95D-516899521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593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E84EA4C-EE61-4117-9B55-0A9CC3F33323}" type="datetimeFigureOut">
              <a:rPr lang="en-US" smtClean="0"/>
              <a:t>1/13/25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18D2E2E-14D7-45B0-B95D-516899521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43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F794EC-E501-4347-A08E-501B75834F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2563" y="919128"/>
            <a:ext cx="4826874" cy="372985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4BB9480-418A-4E86-ACF1-82B99841E630}"/>
              </a:ext>
            </a:extLst>
          </p:cNvPr>
          <p:cNvSpPr txBox="1"/>
          <p:nvPr/>
        </p:nvSpPr>
        <p:spPr>
          <a:xfrm>
            <a:off x="0" y="4857226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Baskerville Old Face" panose="02020602080505020303" pitchFamily="18" charset="0"/>
              </a:rPr>
              <a:t> Providing recreational and competitive rowing opportunities</a:t>
            </a:r>
          </a:p>
          <a:p>
            <a:pPr algn="ctr"/>
            <a:r>
              <a:rPr lang="en-US" sz="2800" b="1" dirty="0">
                <a:latin typeface="Baskerville Old Face" panose="02020602080505020303" pitchFamily="18" charset="0"/>
              </a:rPr>
              <a:t>for both youth and adults in Albany since 1984.</a:t>
            </a:r>
          </a:p>
        </p:txBody>
      </p:sp>
    </p:spTree>
    <p:extLst>
      <p:ext uri="{BB962C8B-B14F-4D97-AF65-F5344CB8AC3E}">
        <p14:creationId xmlns:p14="http://schemas.microsoft.com/office/powerpoint/2010/main" val="899270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may contain: outdoor, water and nature">
            <a:extLst>
              <a:ext uri="{FF2B5EF4-FFF2-40B4-BE49-F238E27FC236}">
                <a16:creationId xmlns:a16="http://schemas.microsoft.com/office/drawing/2014/main" id="{3A51BC2A-4607-4418-B407-48818286D4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F18030A-CE96-4704-BADE-4D5B4A39F27C}"/>
              </a:ext>
            </a:extLst>
          </p:cNvPr>
          <p:cNvSpPr txBox="1"/>
          <p:nvPr/>
        </p:nvSpPr>
        <p:spPr>
          <a:xfrm>
            <a:off x="473207" y="542545"/>
            <a:ext cx="579431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Baskerville Old Face" panose="02020602080505020303" pitchFamily="18" charset="0"/>
              </a:rPr>
              <a:t>“Coming together is a beginning. Keeping together is progress. Working together is success.”</a:t>
            </a:r>
          </a:p>
          <a:p>
            <a:r>
              <a:rPr lang="en-US" sz="3200" b="1" dirty="0">
                <a:solidFill>
                  <a:schemeClr val="bg1"/>
                </a:solidFill>
                <a:latin typeface="Baskerville Old Face" panose="02020602080505020303" pitchFamily="18" charset="0"/>
              </a:rPr>
              <a:t>- Henry Ford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8E5D906-B529-4197-A49A-7C3B8A600609}"/>
              </a:ext>
            </a:extLst>
          </p:cNvPr>
          <p:cNvSpPr txBox="1"/>
          <p:nvPr/>
        </p:nvSpPr>
        <p:spPr>
          <a:xfrm>
            <a:off x="8210939" y="4758612"/>
            <a:ext cx="30324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askerville Old Face" panose="02020602080505020303" pitchFamily="18" charset="0"/>
              </a:rPr>
              <a:t>Find value in supporting our hard-working team!</a:t>
            </a:r>
          </a:p>
        </p:txBody>
      </p:sp>
    </p:spTree>
    <p:extLst>
      <p:ext uri="{BB962C8B-B14F-4D97-AF65-F5344CB8AC3E}">
        <p14:creationId xmlns:p14="http://schemas.microsoft.com/office/powerpoint/2010/main" val="1859376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3F73B-5952-4A64-8FC5-22022C49D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0683" y="486518"/>
            <a:ext cx="8901055" cy="973313"/>
          </a:xfr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Baskerville Old Face" panose="02020602080505020303" pitchFamily="18" charset="0"/>
              </a:rPr>
              <a:t>Ice breaker challenge 5K Race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F53D36-A40E-4A12-BB2C-8FC93A978ABD}"/>
              </a:ext>
            </a:extLst>
          </p:cNvPr>
          <p:cNvSpPr txBox="1"/>
          <p:nvPr/>
        </p:nvSpPr>
        <p:spPr>
          <a:xfrm>
            <a:off x="595617" y="2013574"/>
            <a:ext cx="1129158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Blip>
                <a:blip r:embed="rId2"/>
              </a:buBlip>
            </a:pPr>
            <a:r>
              <a:rPr lang="en-US" sz="2800" dirty="0">
                <a:latin typeface="Baskerville Old Face" panose="02020602080505020303" pitchFamily="18" charset="0"/>
              </a:rPr>
              <a:t>Hosted in Albany since 2011</a:t>
            </a:r>
          </a:p>
          <a:p>
            <a:pPr marL="571500" indent="-571500">
              <a:lnSpc>
                <a:spcPct val="150000"/>
              </a:lnSpc>
              <a:buBlip>
                <a:blip r:embed="rId2"/>
              </a:buBlip>
            </a:pPr>
            <a:r>
              <a:rPr lang="en-US" sz="2800" dirty="0">
                <a:latin typeface="Baskerville Old Face" panose="02020602080505020303" pitchFamily="18" charset="0"/>
              </a:rPr>
              <a:t>Marks the start of outdoor rowing and running season!</a:t>
            </a:r>
          </a:p>
          <a:p>
            <a:pPr marL="571500" indent="-571500">
              <a:lnSpc>
                <a:spcPct val="150000"/>
              </a:lnSpc>
              <a:buBlip>
                <a:blip r:embed="rId2"/>
              </a:buBlip>
            </a:pPr>
            <a:r>
              <a:rPr lang="en-US" sz="2800" dirty="0">
                <a:latin typeface="Baskerville Old Face" panose="02020602080505020303" pitchFamily="18" charset="0"/>
              </a:rPr>
              <a:t>Average of 280+ participants</a:t>
            </a:r>
          </a:p>
          <a:p>
            <a:pPr marL="571500" indent="-571500">
              <a:lnSpc>
                <a:spcPct val="150000"/>
              </a:lnSpc>
              <a:buBlip>
                <a:blip r:embed="rId2"/>
              </a:buBlip>
            </a:pPr>
            <a:r>
              <a:rPr lang="en-US" sz="2800" dirty="0">
                <a:latin typeface="Baskerville Old Face" panose="02020602080505020303" pitchFamily="18" charset="0"/>
              </a:rPr>
              <a:t>Runners challenge rowers from the Albany Rowing Center racing along side in shells on the Hudson River</a:t>
            </a:r>
          </a:p>
          <a:p>
            <a:pPr marL="571500" indent="-571500">
              <a:lnSpc>
                <a:spcPct val="150000"/>
              </a:lnSpc>
              <a:buBlip>
                <a:blip r:embed="rId2"/>
              </a:buBlip>
            </a:pPr>
            <a:r>
              <a:rPr lang="en-US" sz="2800" dirty="0">
                <a:latin typeface="Baskerville Old Face" panose="02020602080505020303" pitchFamily="18" charset="0"/>
              </a:rPr>
              <a:t>Course runs along the Corning Preserve Bicycle Path</a:t>
            </a:r>
          </a:p>
          <a:p>
            <a:pPr marL="571500" indent="-571500">
              <a:lnSpc>
                <a:spcPct val="150000"/>
              </a:lnSpc>
              <a:buBlip>
                <a:blip r:embed="rId2"/>
              </a:buBlip>
            </a:pPr>
            <a:r>
              <a:rPr lang="en-US" sz="2800" dirty="0">
                <a:latin typeface="Baskerville Old Face" panose="02020602080505020303" pitchFamily="18" charset="0"/>
              </a:rPr>
              <a:t>More than 500 attendees and spectators</a:t>
            </a:r>
          </a:p>
          <a:p>
            <a:endParaRPr lang="en-US" sz="14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151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55B18B0-B576-42A8-AF17-A99EEBF71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311" y="145112"/>
            <a:ext cx="11627141" cy="602117"/>
          </a:xfr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Baskerville Old Face" panose="02020602080505020303" pitchFamily="18" charset="0"/>
              </a:rPr>
              <a:t>Ice Breaker Challenge Sponsorship Opportunities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6311" y="3077789"/>
            <a:ext cx="11627140" cy="1938992"/>
          </a:xfrm>
          <a:prstGeom prst="rect">
            <a:avLst/>
          </a:prstGeom>
          <a:noFill/>
          <a:ln w="2540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solidFill>
                  <a:schemeClr val="accent2"/>
                </a:solidFill>
                <a:latin typeface="Baskerville Old Face" panose="02020602080505020303" pitchFamily="18" charset="0"/>
              </a:rPr>
              <a:t>Starting Line Sponsor: $800</a:t>
            </a:r>
          </a:p>
          <a:p>
            <a:pPr algn="ctr"/>
            <a:r>
              <a:rPr lang="en-US" sz="1600" i="1" dirty="0">
                <a:latin typeface="Baskerville Old Face" panose="02020602080505020303" pitchFamily="18" charset="0"/>
              </a:rPr>
              <a:t>Multiple Available</a:t>
            </a:r>
          </a:p>
          <a:p>
            <a:pPr algn="ctr"/>
            <a:r>
              <a:rPr lang="en-US" sz="1600" dirty="0">
                <a:latin typeface="Baskerville Old Face" panose="02020602080505020303" pitchFamily="18" charset="0"/>
              </a:rPr>
              <a:t>Listed as top sponsor on ARC website, Social Media, and all race materials with logo, including race t-shirts</a:t>
            </a:r>
          </a:p>
          <a:p>
            <a:pPr algn="ctr"/>
            <a:r>
              <a:rPr lang="en-US" sz="1600" dirty="0">
                <a:latin typeface="Baskerville Old Face" panose="02020602080505020303" pitchFamily="18" charset="0"/>
              </a:rPr>
              <a:t>Opportunity to have vendor booth at race and banner/sign of sponsor’s choice at starting line</a:t>
            </a:r>
          </a:p>
          <a:p>
            <a:pPr algn="ctr"/>
            <a:r>
              <a:rPr lang="en-US" sz="1600" dirty="0">
                <a:latin typeface="Baskerville Old Face" panose="02020602080505020303" pitchFamily="18" charset="0"/>
              </a:rPr>
              <a:t>Promotional materials in race bag </a:t>
            </a:r>
          </a:p>
          <a:p>
            <a:pPr algn="ctr"/>
            <a:r>
              <a:rPr lang="en-US" sz="1600" dirty="0">
                <a:latin typeface="Baskerville Old Face" panose="02020602080505020303" pitchFamily="18" charset="0"/>
              </a:rPr>
              <a:t>Special PA announcements mentioning sponsor name during and after the race</a:t>
            </a:r>
          </a:p>
          <a:p>
            <a:pPr algn="ctr"/>
            <a:r>
              <a:rPr lang="en-US" sz="1600" dirty="0">
                <a:latin typeface="Baskerville Old Face" panose="02020602080505020303" pitchFamily="18" charset="0"/>
              </a:rPr>
              <a:t>Two (2) complimentary race entries w/ race t-shirts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6311" y="850840"/>
            <a:ext cx="11627140" cy="2185214"/>
          </a:xfrm>
          <a:prstGeom prst="rect">
            <a:avLst/>
          </a:prstGeom>
          <a:noFill/>
          <a:ln w="2540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solidFill>
                  <a:schemeClr val="accent2"/>
                </a:solidFill>
                <a:latin typeface="Baskerville Old Face" panose="02020602080505020303" pitchFamily="18" charset="0"/>
              </a:rPr>
              <a:t>Race Naming Sponsor: $2,000</a:t>
            </a:r>
          </a:p>
          <a:p>
            <a:pPr algn="ctr"/>
            <a:r>
              <a:rPr lang="en-US" sz="1600" i="1" dirty="0">
                <a:latin typeface="Baskerville Old Face" panose="02020602080505020303" pitchFamily="18" charset="0"/>
              </a:rPr>
              <a:t>1 Available</a:t>
            </a:r>
          </a:p>
          <a:p>
            <a:pPr algn="ctr"/>
            <a:r>
              <a:rPr lang="en-US" sz="1600" dirty="0">
                <a:latin typeface="Baskerville Old Face" panose="02020602080505020303" pitchFamily="18" charset="0"/>
              </a:rPr>
              <a:t>Full naming rights to the 2023 event!</a:t>
            </a:r>
          </a:p>
          <a:p>
            <a:pPr algn="ctr"/>
            <a:r>
              <a:rPr lang="en-US" sz="1600" dirty="0">
                <a:latin typeface="Baskerville Old Face" panose="02020602080505020303" pitchFamily="18" charset="0"/>
              </a:rPr>
              <a:t>Listed as naming sponsor on ARC website, Social Media, and all race materials with logo, including race t-shirts</a:t>
            </a:r>
          </a:p>
          <a:p>
            <a:pPr algn="ctr"/>
            <a:r>
              <a:rPr lang="en-US" sz="1600" dirty="0">
                <a:latin typeface="Baskerville Old Face" panose="02020602080505020303" pitchFamily="18" charset="0"/>
              </a:rPr>
              <a:t>Opportunity to have vendor booth at race and banner/sign of sponsor’s choice at starting line</a:t>
            </a:r>
          </a:p>
          <a:p>
            <a:pPr algn="ctr"/>
            <a:r>
              <a:rPr lang="en-US" sz="1600" dirty="0">
                <a:latin typeface="Baskerville Old Face" panose="02020602080505020303" pitchFamily="18" charset="0"/>
              </a:rPr>
              <a:t>Promotional materials in race bag</a:t>
            </a:r>
          </a:p>
          <a:p>
            <a:pPr algn="ctr"/>
            <a:r>
              <a:rPr lang="en-US" sz="1600" dirty="0">
                <a:latin typeface="Baskerville Old Face" panose="02020602080505020303" pitchFamily="18" charset="0"/>
              </a:rPr>
              <a:t>Special PA announcements mentioning sponsor name during and after the race</a:t>
            </a:r>
          </a:p>
          <a:p>
            <a:pPr algn="ctr"/>
            <a:r>
              <a:rPr lang="en-US" sz="1600" dirty="0">
                <a:latin typeface="Baskerville Old Face" panose="02020602080505020303" pitchFamily="18" charset="0"/>
              </a:rPr>
              <a:t>Four (4) complimentary race entries w/ race t-shirts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6311" y="5058517"/>
            <a:ext cx="11627140" cy="1692771"/>
          </a:xfrm>
          <a:prstGeom prst="rect">
            <a:avLst/>
          </a:prstGeom>
          <a:noFill/>
          <a:ln w="2540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solidFill>
                  <a:schemeClr val="accent2"/>
                </a:solidFill>
                <a:latin typeface="Baskerville Old Face" panose="02020602080505020303" pitchFamily="18" charset="0"/>
              </a:rPr>
              <a:t>Finish Line Sponsor: $800</a:t>
            </a:r>
          </a:p>
          <a:p>
            <a:pPr algn="ctr"/>
            <a:r>
              <a:rPr lang="en-US" sz="1600" i="1" dirty="0">
                <a:latin typeface="Baskerville Old Face" panose="02020602080505020303" pitchFamily="18" charset="0"/>
              </a:rPr>
              <a:t>Multiple Available</a:t>
            </a:r>
          </a:p>
          <a:p>
            <a:pPr algn="ctr"/>
            <a:r>
              <a:rPr lang="en-US" sz="1600" dirty="0">
                <a:latin typeface="Baskerville Old Face" panose="02020602080505020303" pitchFamily="18" charset="0"/>
              </a:rPr>
              <a:t>Listed as top sponsor on ARC website, Social Media, and all race materials with logo, including race t-shirts</a:t>
            </a:r>
          </a:p>
          <a:p>
            <a:pPr algn="ctr"/>
            <a:r>
              <a:rPr lang="en-US" sz="1600" dirty="0">
                <a:latin typeface="Baskerville Old Face" panose="02020602080505020303" pitchFamily="18" charset="0"/>
              </a:rPr>
              <a:t>Promotional materials in race bag </a:t>
            </a:r>
          </a:p>
          <a:p>
            <a:pPr algn="ctr"/>
            <a:r>
              <a:rPr lang="en-US" sz="1600" dirty="0">
                <a:latin typeface="Baskerville Old Face" panose="02020602080505020303" pitchFamily="18" charset="0"/>
              </a:rPr>
              <a:t>Special PA announcements mentioning sponsor name during and after the race</a:t>
            </a:r>
          </a:p>
          <a:p>
            <a:pPr algn="ctr"/>
            <a:r>
              <a:rPr lang="en-US" sz="1600" dirty="0">
                <a:latin typeface="Baskerville Old Face" panose="02020602080505020303" pitchFamily="18" charset="0"/>
              </a:rPr>
              <a:t>Two (2) complimentary race entries w/ race t-shirts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416380" y="6387714"/>
            <a:ext cx="23895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Albertus Extra Bold" panose="020E0802040304020204" pitchFamily="34" charset="0"/>
              </a:rPr>
              <a:t>More on Next Page…</a:t>
            </a:r>
          </a:p>
        </p:txBody>
      </p:sp>
    </p:spTree>
    <p:extLst>
      <p:ext uri="{BB962C8B-B14F-4D97-AF65-F5344CB8AC3E}">
        <p14:creationId xmlns:p14="http://schemas.microsoft.com/office/powerpoint/2010/main" val="1697443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311" y="909605"/>
            <a:ext cx="11627140" cy="1569660"/>
          </a:xfrm>
          <a:prstGeom prst="rect">
            <a:avLst/>
          </a:prstGeom>
          <a:noFill/>
          <a:ln w="2540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solidFill>
                  <a:schemeClr val="accent2"/>
                </a:solidFill>
                <a:latin typeface="Baskerville Old Face" panose="02020602080505020303" pitchFamily="18" charset="0"/>
              </a:rPr>
              <a:t>Mile Marker Sponsor: $500</a:t>
            </a:r>
          </a:p>
          <a:p>
            <a:pPr algn="ctr"/>
            <a:r>
              <a:rPr lang="en-US" i="1" dirty="0">
                <a:latin typeface="Baskerville Old Face" panose="02020602080505020303" pitchFamily="18" charset="0"/>
              </a:rPr>
              <a:t>3 Available</a:t>
            </a:r>
          </a:p>
          <a:p>
            <a:pPr algn="ctr"/>
            <a:r>
              <a:rPr lang="en-US" dirty="0">
                <a:latin typeface="Baskerville Old Face" panose="02020602080505020303" pitchFamily="18" charset="0"/>
              </a:rPr>
              <a:t>Listed as sponsor on ARC website, Social Media, and race materials, including race t-shirts</a:t>
            </a:r>
          </a:p>
          <a:p>
            <a:pPr algn="ctr"/>
            <a:r>
              <a:rPr lang="en-US" dirty="0">
                <a:latin typeface="Baskerville Old Face" panose="02020602080505020303" pitchFamily="18" charset="0"/>
              </a:rPr>
              <a:t>Exclusive Sponsorship of your choice of 1</a:t>
            </a:r>
            <a:r>
              <a:rPr lang="en-US" baseline="30000" dirty="0">
                <a:latin typeface="Baskerville Old Face" panose="02020602080505020303" pitchFamily="18" charset="0"/>
              </a:rPr>
              <a:t>st</a:t>
            </a:r>
            <a:r>
              <a:rPr lang="en-US" dirty="0">
                <a:latin typeface="Baskerville Old Face" panose="02020602080505020303" pitchFamily="18" charset="0"/>
              </a:rPr>
              <a:t>, 2</a:t>
            </a:r>
            <a:r>
              <a:rPr lang="en-US" baseline="30000" dirty="0">
                <a:latin typeface="Baskerville Old Face" panose="02020602080505020303" pitchFamily="18" charset="0"/>
              </a:rPr>
              <a:t>nd</a:t>
            </a:r>
            <a:r>
              <a:rPr lang="en-US" dirty="0">
                <a:latin typeface="Baskerville Old Face" panose="02020602080505020303" pitchFamily="18" charset="0"/>
              </a:rPr>
              <a:t>, or 3</a:t>
            </a:r>
            <a:r>
              <a:rPr lang="en-US" baseline="30000" dirty="0">
                <a:latin typeface="Baskerville Old Face" panose="02020602080505020303" pitchFamily="18" charset="0"/>
              </a:rPr>
              <a:t>rd</a:t>
            </a:r>
            <a:r>
              <a:rPr lang="en-US" dirty="0">
                <a:latin typeface="Baskerville Old Face" panose="02020602080505020303" pitchFamily="18" charset="0"/>
              </a:rPr>
              <a:t> Mile Marker</a:t>
            </a:r>
          </a:p>
          <a:p>
            <a:pPr algn="ctr"/>
            <a:r>
              <a:rPr lang="en-US" dirty="0">
                <a:latin typeface="Baskerville Old Face" panose="02020602080505020303" pitchFamily="18" charset="0"/>
              </a:rPr>
              <a:t>Two (2) complimentary race entries w/ race t-shirts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6311" y="2677521"/>
            <a:ext cx="5618923" cy="1292662"/>
          </a:xfrm>
          <a:prstGeom prst="rect">
            <a:avLst/>
          </a:prstGeom>
          <a:noFill/>
          <a:ln w="2540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solidFill>
                  <a:schemeClr val="accent2"/>
                </a:solidFill>
                <a:latin typeface="Baskerville Old Face" panose="02020602080505020303" pitchFamily="18" charset="0"/>
              </a:rPr>
              <a:t>Kids Fun Run Sponsor: $400</a:t>
            </a:r>
          </a:p>
          <a:p>
            <a:pPr algn="ctr"/>
            <a:r>
              <a:rPr lang="en-US" i="1" dirty="0">
                <a:latin typeface="Baskerville Old Face" panose="02020602080505020303" pitchFamily="18" charset="0"/>
              </a:rPr>
              <a:t>1 Available</a:t>
            </a:r>
          </a:p>
          <a:p>
            <a:pPr algn="ctr"/>
            <a:r>
              <a:rPr lang="en-US" dirty="0">
                <a:latin typeface="Baskerville Old Face" panose="02020602080505020303" pitchFamily="18" charset="0"/>
              </a:rPr>
              <a:t>Listed as sponsor on ARC website, Social Media, </a:t>
            </a:r>
          </a:p>
          <a:p>
            <a:pPr algn="ctr"/>
            <a:r>
              <a:rPr lang="en-US" dirty="0">
                <a:latin typeface="Baskerville Old Face" panose="02020602080505020303" pitchFamily="18" charset="0"/>
              </a:rPr>
              <a:t>and race materials, including race t-shirts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84068" y="2671856"/>
            <a:ext cx="5609383" cy="1292662"/>
          </a:xfrm>
          <a:prstGeom prst="rect">
            <a:avLst/>
          </a:prstGeom>
          <a:noFill/>
          <a:ln w="2540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solidFill>
                  <a:schemeClr val="accent2"/>
                </a:solidFill>
                <a:latin typeface="Baskerville Old Face" panose="02020602080505020303" pitchFamily="18" charset="0"/>
              </a:rPr>
              <a:t>Photo Sponsor: $400</a:t>
            </a:r>
          </a:p>
          <a:p>
            <a:pPr algn="ctr"/>
            <a:r>
              <a:rPr lang="en-US" i="1" dirty="0">
                <a:latin typeface="Baskerville Old Face" panose="02020602080505020303" pitchFamily="18" charset="0"/>
              </a:rPr>
              <a:t>1 Available</a:t>
            </a:r>
          </a:p>
          <a:p>
            <a:pPr algn="ctr"/>
            <a:r>
              <a:rPr lang="en-US" dirty="0">
                <a:latin typeface="Baskerville Old Face" panose="02020602080505020303" pitchFamily="18" charset="0"/>
              </a:rPr>
              <a:t>Listed as sponsor on ARC website, Social Media,</a:t>
            </a:r>
          </a:p>
          <a:p>
            <a:pPr algn="ctr"/>
            <a:r>
              <a:rPr lang="en-US" dirty="0">
                <a:latin typeface="Baskerville Old Face" panose="02020602080505020303" pitchFamily="18" charset="0"/>
              </a:rPr>
              <a:t>and race materials, including race t-shirts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6311" y="4107556"/>
            <a:ext cx="11627140" cy="1015663"/>
          </a:xfrm>
          <a:prstGeom prst="rect">
            <a:avLst/>
          </a:prstGeom>
          <a:noFill/>
          <a:ln w="2540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solidFill>
                  <a:schemeClr val="accent2"/>
                </a:solidFill>
                <a:latin typeface="Baskerville Old Face" panose="02020602080505020303" pitchFamily="18" charset="0"/>
              </a:rPr>
              <a:t>General Sponsor: $350</a:t>
            </a:r>
          </a:p>
          <a:p>
            <a:pPr algn="ctr"/>
            <a:r>
              <a:rPr lang="en-US" i="1" dirty="0">
                <a:latin typeface="Baskerville Old Face" panose="02020602080505020303" pitchFamily="18" charset="0"/>
              </a:rPr>
              <a:t>Multiple Available</a:t>
            </a:r>
          </a:p>
          <a:p>
            <a:pPr algn="ctr"/>
            <a:r>
              <a:rPr lang="en-US" dirty="0">
                <a:latin typeface="Baskerville Old Face" panose="02020602080505020303" pitchFamily="18" charset="0"/>
              </a:rPr>
              <a:t>Listed as sponsor on ARC website, Social Media, and race materials, including race t-shirts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6311" y="5280203"/>
            <a:ext cx="11627140" cy="1292662"/>
          </a:xfrm>
          <a:prstGeom prst="rect">
            <a:avLst/>
          </a:prstGeom>
          <a:noFill/>
          <a:ln w="2540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solidFill>
                  <a:schemeClr val="accent2"/>
                </a:solidFill>
                <a:latin typeface="Baskerville Old Face" panose="02020602080505020303" pitchFamily="18" charset="0"/>
              </a:rPr>
              <a:t>Runner Fuel Support Sponsor: In Kind Donations</a:t>
            </a:r>
          </a:p>
          <a:p>
            <a:pPr algn="ctr"/>
            <a:r>
              <a:rPr lang="en-US" i="1" dirty="0">
                <a:latin typeface="Baskerville Old Face" panose="02020602080505020303" pitchFamily="18" charset="0"/>
              </a:rPr>
              <a:t>Multiple Available</a:t>
            </a:r>
          </a:p>
          <a:p>
            <a:pPr algn="ctr"/>
            <a:r>
              <a:rPr lang="en-US" dirty="0">
                <a:latin typeface="Baskerville Old Face" panose="02020602080505020303" pitchFamily="18" charset="0"/>
              </a:rPr>
              <a:t>Listed as sponsor on ARC website, Social Media, and race materials, including race t-shirts</a:t>
            </a:r>
          </a:p>
          <a:p>
            <a:pPr algn="ctr"/>
            <a:r>
              <a:rPr lang="en-US" dirty="0">
                <a:latin typeface="Baskerville Old Face" panose="02020602080505020303" pitchFamily="18" charset="0"/>
              </a:rPr>
              <a:t>Promotional materials in race bag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55B18B0-B576-42A8-AF17-A99EEBF71FBC}"/>
              </a:ext>
            </a:extLst>
          </p:cNvPr>
          <p:cNvSpPr txBox="1">
            <a:spLocks/>
          </p:cNvSpPr>
          <p:nvPr/>
        </p:nvSpPr>
        <p:spPr bwMode="black">
          <a:xfrm>
            <a:off x="266311" y="219371"/>
            <a:ext cx="11627141" cy="60211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>
                <a:solidFill>
                  <a:schemeClr val="bg1"/>
                </a:solidFill>
                <a:latin typeface="Baskerville Old Face" panose="02020602080505020303" pitchFamily="18" charset="0"/>
              </a:rPr>
              <a:t>Ice Breaker Challenge Sponsorship Opportunities</a:t>
            </a:r>
            <a:endParaRPr lang="en-US" sz="2400" b="1" dirty="0">
              <a:solidFill>
                <a:schemeClr val="bg1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795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3F73B-5952-4A64-8FC5-22022C49D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0683" y="486519"/>
            <a:ext cx="8901055" cy="1366344"/>
          </a:xfrm>
          <a:solidFill>
            <a:srgbClr val="FF9933"/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Baskerville Old Face" panose="02020602080505020303" pitchFamily="18" charset="0"/>
              </a:rPr>
              <a:t>The Head of the Hudson Regatta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F53D36-A40E-4A12-BB2C-8FC93A978ABD}"/>
              </a:ext>
            </a:extLst>
          </p:cNvPr>
          <p:cNvSpPr txBox="1"/>
          <p:nvPr/>
        </p:nvSpPr>
        <p:spPr>
          <a:xfrm>
            <a:off x="595617" y="2013574"/>
            <a:ext cx="11291583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Blip>
                <a:blip r:embed="rId2"/>
              </a:buBlip>
            </a:pPr>
            <a:r>
              <a:rPr lang="en-US" sz="2800" dirty="0">
                <a:latin typeface="Baskerville Old Face" panose="02020602080505020303" pitchFamily="18" charset="0"/>
              </a:rPr>
              <a:t>Hosted in Albany since 2005</a:t>
            </a:r>
          </a:p>
          <a:p>
            <a:pPr marL="571500" indent="-571500">
              <a:lnSpc>
                <a:spcPct val="150000"/>
              </a:lnSpc>
              <a:buBlip>
                <a:blip r:embed="rId2"/>
              </a:buBlip>
            </a:pPr>
            <a:r>
              <a:rPr lang="en-US" sz="2800" dirty="0">
                <a:latin typeface="Baskerville Old Face" panose="02020602080505020303" pitchFamily="18" charset="0"/>
              </a:rPr>
              <a:t>First regatta of the season!</a:t>
            </a:r>
          </a:p>
          <a:p>
            <a:pPr marL="571500" indent="-571500">
              <a:lnSpc>
                <a:spcPct val="150000"/>
              </a:lnSpc>
              <a:buBlip>
                <a:blip r:embed="rId2"/>
              </a:buBlip>
            </a:pPr>
            <a:r>
              <a:rPr lang="en-US" sz="2800" dirty="0">
                <a:latin typeface="Baskerville Old Face" panose="02020602080505020303" pitchFamily="18" charset="0"/>
              </a:rPr>
              <a:t>In 2025 we had 36 rowing clubs from all over the Northeast</a:t>
            </a:r>
          </a:p>
          <a:p>
            <a:pPr marL="571500" indent="-571500">
              <a:lnSpc>
                <a:spcPct val="150000"/>
              </a:lnSpc>
              <a:buBlip>
                <a:blip r:embed="rId2"/>
              </a:buBlip>
            </a:pPr>
            <a:r>
              <a:rPr lang="en-US" sz="2800" dirty="0">
                <a:latin typeface="Baskerville Old Face" panose="02020602080505020303" pitchFamily="18" charset="0"/>
              </a:rPr>
              <a:t>Over 150 athletes</a:t>
            </a:r>
          </a:p>
          <a:p>
            <a:pPr marL="571500" indent="-571500">
              <a:lnSpc>
                <a:spcPct val="150000"/>
              </a:lnSpc>
              <a:buBlip>
                <a:blip r:embed="rId2"/>
              </a:buBlip>
            </a:pPr>
            <a:r>
              <a:rPr lang="en-US" sz="2800" dirty="0">
                <a:latin typeface="Baskerville Old Face" panose="02020602080505020303" pitchFamily="18" charset="0"/>
              </a:rPr>
              <a:t>More than 300 attendees</a:t>
            </a:r>
          </a:p>
          <a:p>
            <a:pPr marL="571500" indent="-571500">
              <a:lnSpc>
                <a:spcPct val="150000"/>
              </a:lnSpc>
              <a:buBlip>
                <a:blip r:embed="rId2"/>
              </a:buBlip>
            </a:pPr>
            <a:r>
              <a:rPr lang="en-US" sz="2800" dirty="0">
                <a:latin typeface="Baskerville Old Face" panose="02020602080505020303" pitchFamily="18" charset="0"/>
              </a:rPr>
              <a:t>37 different races across all adult and youth events</a:t>
            </a:r>
          </a:p>
          <a:p>
            <a:endParaRPr lang="en-US" sz="14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444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B18B0-B576-42A8-AF17-A99EEBF71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949" y="214123"/>
            <a:ext cx="11627141" cy="602117"/>
          </a:xfrm>
          <a:solidFill>
            <a:srgbClr val="FF9933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Baskerville Old Face" panose="02020602080505020303" pitchFamily="18" charset="0"/>
              </a:rPr>
              <a:t>Head of the Hudson Sponsorship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7B51B-F545-447A-BF43-E8BAC656E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7871" y="2363389"/>
            <a:ext cx="8918550" cy="1185964"/>
          </a:xfrm>
          <a:ln w="28575">
            <a:solidFill>
              <a:schemeClr val="tx1">
                <a:lumMod val="95000"/>
                <a:lumOff val="5000"/>
              </a:schemeClr>
            </a:solidFill>
          </a:ln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en-US" sz="2800" b="1" u="sng" dirty="0">
                <a:solidFill>
                  <a:schemeClr val="accent1">
                    <a:lumMod val="75000"/>
                  </a:schemeClr>
                </a:solidFill>
                <a:latin typeface="Baskerville Old Face" panose="02020602080505020303" pitchFamily="18" charset="0"/>
              </a:rPr>
              <a:t>General Sponsorship: $500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CD1065-6213-46B6-B8FF-14C836C63150}"/>
              </a:ext>
            </a:extLst>
          </p:cNvPr>
          <p:cNvSpPr txBox="1"/>
          <p:nvPr/>
        </p:nvSpPr>
        <p:spPr>
          <a:xfrm>
            <a:off x="0" y="3507339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Baskerville Old Face" panose="02020602080505020303" pitchFamily="18" charset="0"/>
              </a:rPr>
              <a:t>Add on items:</a:t>
            </a:r>
          </a:p>
          <a:p>
            <a:pPr algn="ctr"/>
            <a:r>
              <a:rPr lang="en-US" sz="1400" b="1" dirty="0">
                <a:latin typeface="Baskerville Old Face" panose="02020602080505020303" pitchFamily="18" charset="0"/>
              </a:rPr>
              <a:t>These are in addition to your General Sponsorship and include preferred placement of the General Sponsorship items.</a:t>
            </a:r>
          </a:p>
          <a:p>
            <a:pPr algn="ctr"/>
            <a:endParaRPr lang="en-US" sz="1400" b="1" dirty="0">
              <a:latin typeface="Baskerville Old Face" panose="020206020805050203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770C2C-BBD8-4098-82B3-45E3462FE3D3}"/>
              </a:ext>
            </a:extLst>
          </p:cNvPr>
          <p:cNvSpPr txBox="1"/>
          <p:nvPr/>
        </p:nvSpPr>
        <p:spPr>
          <a:xfrm>
            <a:off x="113951" y="5526486"/>
            <a:ext cx="3800324" cy="110799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Baskerville Old Face" panose="02020602080505020303" pitchFamily="18" charset="0"/>
              </a:rPr>
              <a:t>Food Tent: In-kind donations</a:t>
            </a:r>
          </a:p>
          <a:p>
            <a:r>
              <a:rPr lang="en-US" sz="1600" dirty="0">
                <a:latin typeface="Baskerville Old Face" panose="02020602080505020303" pitchFamily="18" charset="0"/>
              </a:rPr>
              <a:t>Keep the athletes and supporters energized!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>
                <a:latin typeface="Baskerville Old Face" panose="02020602080505020303" pitchFamily="18" charset="0"/>
              </a:rPr>
              <a:t>Sign at food tent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>
                <a:latin typeface="Baskerville Old Face" panose="02020602080505020303" pitchFamily="18" charset="0"/>
              </a:rPr>
              <a:t>Distribute promotional items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F9436F-7B42-4E78-A288-816780BC4CCF}"/>
              </a:ext>
            </a:extLst>
          </p:cNvPr>
          <p:cNvSpPr txBox="1"/>
          <p:nvPr/>
        </p:nvSpPr>
        <p:spPr>
          <a:xfrm>
            <a:off x="7809451" y="5524627"/>
            <a:ext cx="4268599" cy="110799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Baskerville Old Face" panose="02020602080505020303" pitchFamily="18" charset="0"/>
              </a:rPr>
              <a:t>Fun Sponsor: $300</a:t>
            </a:r>
          </a:p>
          <a:p>
            <a:r>
              <a:rPr lang="en-US" sz="1600" dirty="0">
                <a:latin typeface="Baskerville Old Face" panose="02020602080505020303" pitchFamily="18" charset="0"/>
              </a:rPr>
              <a:t>Make sure everyone has a great time at the regatta!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>
                <a:latin typeface="Baskerville Old Face" panose="02020602080505020303" pitchFamily="18" charset="0"/>
              </a:rPr>
              <a:t>Distribute promotional items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>
                <a:latin typeface="Baskerville Old Face" panose="02020602080505020303" pitchFamily="18" charset="0"/>
              </a:rPr>
              <a:t>Interact with attendees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2B0684-EC9C-4751-855D-620DFB6D7E3B}"/>
              </a:ext>
            </a:extLst>
          </p:cNvPr>
          <p:cNvSpPr txBox="1"/>
          <p:nvPr/>
        </p:nvSpPr>
        <p:spPr>
          <a:xfrm>
            <a:off x="4106779" y="5526486"/>
            <a:ext cx="3569847" cy="110799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Baskerville Old Face" panose="02020602080505020303" pitchFamily="18" charset="0"/>
              </a:rPr>
              <a:t>Welcome Announcements: $500</a:t>
            </a:r>
          </a:p>
          <a:p>
            <a:r>
              <a:rPr lang="en-US" sz="1600" dirty="0">
                <a:latin typeface="Baskerville Old Face" panose="02020602080505020303" pitchFamily="18" charset="0"/>
              </a:rPr>
              <a:t>Start the event off with your brand!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>
                <a:latin typeface="Baskerville Old Face" panose="02020602080505020303" pitchFamily="18" charset="0"/>
              </a:rPr>
              <a:t>Address the full crowd before first race starts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96F4A0-9A7D-4850-B42B-34B13EB040FE}"/>
              </a:ext>
            </a:extLst>
          </p:cNvPr>
          <p:cNvSpPr txBox="1"/>
          <p:nvPr/>
        </p:nvSpPr>
        <p:spPr>
          <a:xfrm>
            <a:off x="1887871" y="4297401"/>
            <a:ext cx="4150105" cy="110799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Baskerville Old Face" panose="02020602080505020303" pitchFamily="18" charset="0"/>
              </a:rPr>
              <a:t>Safety Sponsor: $500</a:t>
            </a:r>
          </a:p>
          <a:p>
            <a:r>
              <a:rPr lang="en-US" sz="1600" dirty="0">
                <a:latin typeface="Baskerville Old Face" panose="02020602080505020303" pitchFamily="18" charset="0"/>
              </a:rPr>
              <a:t>Help ensure the safety of our athletes!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>
                <a:latin typeface="Baskerville Old Face" panose="02020602080505020303" pitchFamily="18" charset="0"/>
              </a:rPr>
              <a:t>Sign at launch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>
                <a:latin typeface="Baskerville Old Face" panose="02020602080505020303" pitchFamily="18" charset="0"/>
              </a:rPr>
              <a:t>Megaphone mentions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9CBA96-857D-403C-AC52-36F0C2C5FCD3}"/>
              </a:ext>
            </a:extLst>
          </p:cNvPr>
          <p:cNvSpPr txBox="1"/>
          <p:nvPr/>
        </p:nvSpPr>
        <p:spPr>
          <a:xfrm>
            <a:off x="6154026" y="4309887"/>
            <a:ext cx="4652395" cy="110799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Baskerville Old Face" panose="02020602080505020303" pitchFamily="18" charset="0"/>
              </a:rPr>
              <a:t>Timing Sponsor: $500</a:t>
            </a:r>
          </a:p>
          <a:p>
            <a:r>
              <a:rPr lang="en-US" sz="1600" dirty="0">
                <a:latin typeface="Baskerville Old Face" panose="02020602080505020303" pitchFamily="18" charset="0"/>
              </a:rPr>
              <a:t>Help ensure accurate and fair recording of all events!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>
                <a:latin typeface="Baskerville Old Face" panose="02020602080505020303" pitchFamily="18" charset="0"/>
              </a:rPr>
              <a:t>Sign at results board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>
                <a:latin typeface="Baskerville Old Face" panose="02020602080505020303" pitchFamily="18" charset="0"/>
              </a:rPr>
              <a:t>Megaphone mentions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203597-3885-481B-B536-D04681E81952}"/>
              </a:ext>
            </a:extLst>
          </p:cNvPr>
          <p:cNvSpPr txBox="1"/>
          <p:nvPr/>
        </p:nvSpPr>
        <p:spPr>
          <a:xfrm>
            <a:off x="3318308" y="2797766"/>
            <a:ext cx="2835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000" dirty="0">
                <a:latin typeface="Baskerville Old Face" panose="02020602080505020303" pitchFamily="18" charset="0"/>
              </a:rPr>
              <a:t>Banner logo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000" dirty="0">
                <a:latin typeface="Baskerville Old Face" panose="02020602080505020303" pitchFamily="18" charset="0"/>
              </a:rPr>
              <a:t>T-shirt logo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C7852CA-A370-4C67-A86F-0AB78FD9F3F8}"/>
              </a:ext>
            </a:extLst>
          </p:cNvPr>
          <p:cNvSpPr txBox="1"/>
          <p:nvPr/>
        </p:nvSpPr>
        <p:spPr>
          <a:xfrm>
            <a:off x="6095726" y="2806572"/>
            <a:ext cx="4207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000" dirty="0">
                <a:latin typeface="Baskerville Old Face" panose="02020602080505020303" pitchFamily="18" charset="0"/>
              </a:rPr>
              <a:t>Website logo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000" dirty="0">
                <a:latin typeface="Baskerville Old Face" panose="02020602080505020303" pitchFamily="18" charset="0"/>
              </a:rPr>
              <a:t>Social media mentions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3B97B51B-F545-447A-BF43-E8BAC656EE67}"/>
              </a:ext>
            </a:extLst>
          </p:cNvPr>
          <p:cNvSpPr txBox="1">
            <a:spLocks/>
          </p:cNvSpPr>
          <p:nvPr/>
        </p:nvSpPr>
        <p:spPr>
          <a:xfrm>
            <a:off x="231006" y="945499"/>
            <a:ext cx="11847043" cy="129680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txBody>
          <a:bodyPr vert="horz" lIns="91440" tIns="45720" rIns="91440" bIns="45720" numCol="1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sz="5900" b="1" u="sng" dirty="0">
                <a:solidFill>
                  <a:schemeClr val="accent1">
                    <a:lumMod val="75000"/>
                  </a:schemeClr>
                </a:solidFill>
                <a:latin typeface="Baskerville Old Face" panose="02020602080505020303" pitchFamily="18" charset="0"/>
              </a:rPr>
              <a:t>Naming Sponsorship: $3,000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n-US" sz="5500" dirty="0">
                <a:latin typeface="Baskerville Old Face" panose="02020602080505020303" pitchFamily="18" charset="0"/>
              </a:rPr>
              <a:t>Company name precedes regatta name on promotional materials</a:t>
            </a:r>
            <a:r>
              <a:rPr lang="en-US" sz="4000" dirty="0">
                <a:latin typeface="Baskerville Old Face" panose="02020602080505020303" pitchFamily="18" charset="0"/>
              </a:rPr>
              <a:t>.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n-US" sz="4000" i="1" dirty="0">
                <a:latin typeface="Baskerville Old Face" panose="02020602080505020303" pitchFamily="18" charset="0"/>
              </a:rPr>
              <a:t>Ex: Company XYZ presents the Head of the Hudson Regatta</a:t>
            </a:r>
          </a:p>
          <a:p>
            <a:pPr marL="0" indent="0" algn="ctr">
              <a:lnSpc>
                <a:spcPct val="120000"/>
              </a:lnSpc>
              <a:buFont typeface="Arial" panose="020B0604020202020204" pitchFamily="34" charset="0"/>
              <a:buNone/>
            </a:pPr>
            <a:endParaRPr lang="en-US" sz="2800" b="1" u="sng" dirty="0">
              <a:solidFill>
                <a:schemeClr val="accent1">
                  <a:lumMod val="75000"/>
                </a:schemeClr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96587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343</TotalTime>
  <Words>695</Words>
  <Application>Microsoft Macintosh PowerPoint</Application>
  <PresentationFormat>Widescreen</PresentationFormat>
  <Paragraphs>93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Albertus Extra Bold</vt:lpstr>
      <vt:lpstr>Arial</vt:lpstr>
      <vt:lpstr>Baskerville Old Face</vt:lpstr>
      <vt:lpstr>Gill Sans MT</vt:lpstr>
      <vt:lpstr>Wingdings</vt:lpstr>
      <vt:lpstr>Parcel</vt:lpstr>
      <vt:lpstr>PowerPoint Presentation</vt:lpstr>
      <vt:lpstr>PowerPoint Presentation</vt:lpstr>
      <vt:lpstr>Ice breaker challenge 5K Race</vt:lpstr>
      <vt:lpstr>Ice Breaker Challenge Sponsorship Opportunities</vt:lpstr>
      <vt:lpstr>PowerPoint Presentation</vt:lpstr>
      <vt:lpstr>The Head of the Hudson Regatta</vt:lpstr>
      <vt:lpstr>Head of the Hudson Sponsorship Opportunities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Ritchie</dc:creator>
  <cp:lastModifiedBy>Microsoft Office User</cp:lastModifiedBy>
  <cp:revision>57</cp:revision>
  <cp:lastPrinted>2019-07-01T13:50:10Z</cp:lastPrinted>
  <dcterms:created xsi:type="dcterms:W3CDTF">2018-07-16T18:01:02Z</dcterms:created>
  <dcterms:modified xsi:type="dcterms:W3CDTF">2025-01-13T22:11:53Z</dcterms:modified>
</cp:coreProperties>
</file>